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530" r:id="rId5"/>
    <p:sldId id="533" r:id="rId6"/>
    <p:sldId id="543" r:id="rId7"/>
    <p:sldId id="548" r:id="rId8"/>
    <p:sldId id="550" r:id="rId9"/>
    <p:sldId id="553" r:id="rId10"/>
    <p:sldId id="549" r:id="rId11"/>
    <p:sldId id="551" r:id="rId12"/>
    <p:sldId id="552" r:id="rId13"/>
    <p:sldId id="555" r:id="rId14"/>
    <p:sldId id="556" r:id="rId15"/>
    <p:sldId id="55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22EE"/>
    <a:srgbClr val="F01688"/>
    <a:srgbClr val="2F21F3"/>
    <a:srgbClr val="FEB52B"/>
    <a:srgbClr val="F01689"/>
    <a:srgbClr val="6F22E3"/>
    <a:srgbClr val="E218A3"/>
    <a:srgbClr val="BA20DB"/>
    <a:srgbClr val="6A23F1"/>
    <a:srgbClr val="2F2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422"/>
  </p:normalViewPr>
  <p:slideViewPr>
    <p:cSldViewPr snapToGrid="0">
      <p:cViewPr varScale="1">
        <p:scale>
          <a:sx n="80" d="100"/>
          <a:sy n="80" d="100"/>
        </p:scale>
        <p:origin x="6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2/27/2025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058E0-0852-DB43-83D6-BD76659FF1D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148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8C3225-30C9-63C8-A2EF-6B32E9BBA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F166C5-1CA7-F6CA-1ADD-7316514C62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9E9CBB-2F09-049B-6971-D204894015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3B3C10-1983-04DC-EB60-CDDCEAF7F2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058E0-0852-DB43-83D6-BD76659FF1D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74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BD3E23-D16A-D290-AEFC-60DCB998F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612099-7879-1FC4-0150-AD1ECF231A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42875C-7F1F-2588-D061-CD508A1C25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95D638-37B6-5A10-A201-8A56D405CE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058E0-0852-DB43-83D6-BD76659FF1D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22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Resume challenge </a:t>
            </a:r>
            <a:br>
              <a:rPr lang="en-US" dirty="0"/>
            </a:br>
            <a:r>
              <a:rPr lang="en-US" dirty="0"/>
              <a:t>CODE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329B1-2D04-0F3A-1081-C5117D8CE1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DHANUSH KUMAR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B0FA18-2818-C8C7-F128-79D6879CC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613AAA-FC92-6E7C-21C7-3C12DBF5E8CB}"/>
              </a:ext>
            </a:extLst>
          </p:cNvPr>
          <p:cNvSpPr txBox="1"/>
          <p:nvPr/>
        </p:nvSpPr>
        <p:spPr>
          <a:xfrm>
            <a:off x="908436" y="411480"/>
            <a:ext cx="10628907" cy="60666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IN" sz="1600" b="1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Address Critical LIFR (Line Item Fill Rate) Deficiency</a:t>
            </a:r>
            <a:endParaRPr lang="en-IN" sz="1600" i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Issue: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LIFR is at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65.96%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indicating major </a:t>
            </a:r>
            <a:r>
              <a:rPr lang="en-IN" sz="1400" kern="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fulfillment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inefficiencies.</a:t>
            </a:r>
            <a:b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</a:t>
            </a:r>
            <a:endParaRPr lang="en-IN" sz="1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Conduct a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root cause analysis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focusing on inventory accuracy, order processing, and warehouse operations.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 corrective actions to improve </a:t>
            </a:r>
            <a:r>
              <a:rPr lang="en-IN" sz="1400" kern="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fulfillment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rates and reduce unfilled orders.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IN" sz="1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IN" sz="16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</a:t>
            </a:r>
            <a:r>
              <a:rPr lang="en-IN" sz="1600" b="1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Improve Customer-Specific Line Item </a:t>
            </a:r>
            <a:r>
              <a:rPr lang="en-IN" sz="1600" b="1" i="1" kern="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Fulfillment</a:t>
            </a:r>
            <a:endParaRPr lang="en-IN" sz="1600" i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Issue: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High variations in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unfilled lines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across different customers.</a:t>
            </a:r>
            <a:b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</a:t>
            </a:r>
            <a:endParaRPr lang="en-IN" sz="1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Analyze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customer order patterns and </a:t>
            </a:r>
            <a:r>
              <a:rPr lang="en-IN" sz="1400" kern="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fulfillment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challenges.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Allocate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dedicated inventory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key customers and improve product availability communication.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Offer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alternative product suggestions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order consolidation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minimize unfulfilled lines.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IN" sz="1400" i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IN" sz="1600" b="1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Address Product-Specific </a:t>
            </a:r>
            <a:r>
              <a:rPr lang="en-IN" sz="1600" b="1" i="1" kern="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Fulfillment</a:t>
            </a:r>
            <a:r>
              <a:rPr lang="en-IN" sz="1600" b="1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Challenges</a:t>
            </a:r>
            <a:endParaRPr lang="en-IN" sz="1600" i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Issue: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Certain products have a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higher unfilled rate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affecting availability.</a:t>
            </a:r>
            <a:b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</a:t>
            </a:r>
            <a:endParaRPr lang="en-IN" sz="1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Conduct a detailed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inventory analysis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underperforming products.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Optimize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supplier reliability, lead times, and stock levels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meet demand.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Adjust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safety stock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explore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diversified supplier options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43697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394CCF-BA50-DFE7-7B8D-AD94D802B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7C997-25FE-67C9-5B41-D16635E02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DA9CB1-E3A5-A8EA-C18C-0898C9FE5791}"/>
              </a:ext>
            </a:extLst>
          </p:cNvPr>
          <p:cNvSpPr txBox="1"/>
          <p:nvPr/>
        </p:nvSpPr>
        <p:spPr>
          <a:xfrm>
            <a:off x="850392" y="256827"/>
            <a:ext cx="11012424" cy="676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IN" sz="1600" b="1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Mitigate Regional Disparities in </a:t>
            </a:r>
            <a:r>
              <a:rPr lang="en-IN" sz="1600" b="1" i="1" kern="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Fulfillment</a:t>
            </a:r>
            <a:endParaRPr lang="en-IN" sz="1600" i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Issue: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Fulfillment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performance varies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across different cities (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Ahmedabad, Surat, Vadodara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  <a:b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</a:t>
            </a:r>
            <a:endParaRPr lang="en-IN" sz="1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Investigate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operational bottlenecks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underperforming regions.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Optimize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inventory distribution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transportation routes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ensure timely deliveries.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Identify and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standardize best practices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across different locations.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IN" sz="1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IN" sz="1600" b="1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Enhance Inventory Management Practices</a:t>
            </a:r>
            <a:endParaRPr lang="en-IN" sz="1600" i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Issue: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Low LIFR and </a:t>
            </a:r>
            <a:r>
              <a:rPr lang="en-IN" sz="1400" kern="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fulfillment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challenges indicate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inventory inefficiencies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b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</a:t>
            </a:r>
            <a:endParaRPr lang="en-IN" sz="1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real-time inventory tracking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management systems.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Improve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demand forecasting accuracy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better align stock with customer needs.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Conduct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regular cycle counts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maintain stock accuracy and reduce discrepancies.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IN" sz="1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</a:pPr>
            <a:r>
              <a:rPr lang="en-IN" sz="1600" b="1" i="1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6.</a:t>
            </a:r>
            <a:r>
              <a:rPr lang="en-IN" sz="1600" b="1" i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Improve Communication &amp; Transparency</a:t>
            </a:r>
            <a:endParaRPr lang="en-IN" sz="1600" i="1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Issue: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Unfilled lines and </a:t>
            </a:r>
            <a:r>
              <a:rPr lang="en-IN" sz="1400" kern="1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fulfillment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delays impact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customer satisfaction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b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</a:t>
            </a:r>
            <a:endParaRPr lang="en-IN" sz="1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real-time order tracking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updates to customers.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Enhance communication on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product availability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potential delays.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Establish a </a:t>
            </a:r>
            <a:r>
              <a:rPr lang="en-IN" sz="1400" b="1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structured process</a:t>
            </a:r>
            <a:r>
              <a:rPr lang="en-IN" sz="1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handling customer inquiries and complaints effectively</a:t>
            </a:r>
            <a:r>
              <a:rPr lang="en-IN" sz="11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lvl="0">
              <a:lnSpc>
                <a:spcPct val="107000"/>
              </a:lnSpc>
              <a:spcAft>
                <a:spcPts val="800"/>
              </a:spcAft>
            </a:pPr>
            <a:endParaRPr lang="en-IN" sz="1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43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1A86E-E128-156B-D6C2-FEC5012468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THE 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4F9A0C-86F4-A214-81E5-3BDE7C5604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4449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F0E99-07CC-9576-AFD7-C52151AD0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2A8B0-333F-633E-3FA7-D38DBFB109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err="1"/>
              <a:t>AtliQ</a:t>
            </a:r>
            <a:r>
              <a:rPr lang="en-US" b="1" dirty="0"/>
              <a:t> Mart is a growing FMCG manufacturer headquartered in Gujarat, India. It is currently operational in three cities Surat, Ahmedabad and Vadodara. They want to expand to other metros/Tier 1 cities in the next 2 years</a:t>
            </a:r>
          </a:p>
        </p:txBody>
      </p:sp>
    </p:spTree>
    <p:extLst>
      <p:ext uri="{BB962C8B-B14F-4D97-AF65-F5344CB8AC3E}">
        <p14:creationId xmlns:p14="http://schemas.microsoft.com/office/powerpoint/2010/main" val="3380759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5BC92-868A-26B2-CBC0-C9D94E65F1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n w="28575">
                  <a:noFill/>
                  <a:prstDash val="solid"/>
                </a:ln>
                <a:latin typeface="Tw Cen MT" panose="020B0602020104020603" pitchFamily="34" charset="77"/>
                <a:ea typeface="Verdana" panose="020B0604030504040204" pitchFamily="34" charset="0"/>
              </a:rPr>
              <a:t>Problem statement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9C1627-7A56-025E-482D-E2AB014ED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1"/>
            <a:ext cx="7735824" cy="1538975"/>
          </a:xfrm>
        </p:spPr>
        <p:txBody>
          <a:bodyPr/>
          <a:lstStyle/>
          <a:p>
            <a:r>
              <a:rPr lang="en-US" b="1" dirty="0"/>
              <a:t>Few key customers did not extend their annual contracts due to service issues.</a:t>
            </a:r>
          </a:p>
          <a:p>
            <a:r>
              <a:rPr lang="en-US" sz="2000" b="1" i="1" dirty="0"/>
              <a:t>Potential Reason </a:t>
            </a:r>
            <a:r>
              <a:rPr lang="en-US" b="1" i="1" dirty="0"/>
              <a:t>: </a:t>
            </a:r>
            <a:r>
              <a:rPr lang="en-US" b="1" dirty="0"/>
              <a:t>It is speculated that some of the essential products were either not delivered on time or not delivered in full over a continued period, which could have resulted in bad customer service.</a:t>
            </a:r>
          </a:p>
        </p:txBody>
      </p:sp>
    </p:spTree>
    <p:extLst>
      <p:ext uri="{BB962C8B-B14F-4D97-AF65-F5344CB8AC3E}">
        <p14:creationId xmlns:p14="http://schemas.microsoft.com/office/powerpoint/2010/main" val="1958759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DA0A3-61F3-0C72-3CDE-3385822434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758" y="727794"/>
            <a:ext cx="7518841" cy="923205"/>
          </a:xfrm>
        </p:spPr>
        <p:txBody>
          <a:bodyPr/>
          <a:lstStyle/>
          <a:p>
            <a:r>
              <a:rPr lang="en-IN" sz="4800" dirty="0"/>
              <a:t>BUSINESS TERMS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EBBA67-721E-CC54-17CD-E37D9D2EA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133" y="2058077"/>
            <a:ext cx="11467695" cy="3191256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i="1" dirty="0"/>
              <a:t>Orders</a:t>
            </a:r>
            <a:r>
              <a:rPr lang="en-US" sz="1800" dirty="0"/>
              <a:t> are nothing but a unique request placed by a customer on a given date Within an order, a customer could request multiple items. Each of these items requested within the order is called an </a:t>
            </a:r>
            <a:r>
              <a:rPr lang="en-US" sz="1800" b="1" i="1" dirty="0"/>
              <a:t>order line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i="1" dirty="0"/>
              <a:t>Line Fill Rate </a:t>
            </a:r>
            <a:r>
              <a:rPr lang="en-US" sz="1800" dirty="0"/>
              <a:t>: How many lines they shipped out of the total lines ordered.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i="1" dirty="0"/>
              <a:t>Volume Fill rate </a:t>
            </a:r>
            <a:r>
              <a:rPr lang="en-US" sz="1800" dirty="0"/>
              <a:t>: The total quantity they are able to ship for a customer per order or for a given period of time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i="1" dirty="0"/>
              <a:t>ON – Time (OT) : </a:t>
            </a:r>
            <a:r>
              <a:rPr lang="en-US" sz="1800" dirty="0"/>
              <a:t>It determines if  an order is delivered as per the agreed time with the customer.</a:t>
            </a:r>
            <a:endParaRPr lang="en-IN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N" sz="1800" b="1" i="1" dirty="0"/>
              <a:t>IN-Full (IF):</a:t>
            </a:r>
            <a:r>
              <a:rPr lang="en-US" sz="1800" b="1" i="1" dirty="0"/>
              <a:t> </a:t>
            </a:r>
            <a:r>
              <a:rPr lang="en-US" sz="1800" dirty="0"/>
              <a:t>It determines If an order is delivered in full as per the requested quantity by the customer.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1" i="1" dirty="0"/>
              <a:t>ON Time – IN Full (OTIF) :  </a:t>
            </a:r>
            <a:r>
              <a:rPr lang="en-US" sz="1800" dirty="0"/>
              <a:t>It determines if an order is delivered BOTH in full and On Time as per the customer order request. 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766254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983318-037A-92BE-DEB8-DF494482EE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37D247-57E5-397C-F5F9-5CBEC357E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287745"/>
            <a:ext cx="7711175" cy="615033"/>
          </a:xfrm>
        </p:spPr>
        <p:txBody>
          <a:bodyPr/>
          <a:lstStyle/>
          <a:p>
            <a:r>
              <a:rPr lang="en-IN" dirty="0"/>
              <a:t>DATA MODEL &amp; </a:t>
            </a:r>
            <a:r>
              <a:rPr lang="en-IN" dirty="0" err="1"/>
              <a:t>dax</a:t>
            </a:r>
            <a:r>
              <a:rPr lang="en-IN" dirty="0"/>
              <a:t> used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644C61C-57A4-A915-5882-C085303BCC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0392" y="902778"/>
            <a:ext cx="7559600" cy="510730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1D962B-3BA2-A63C-7EA6-FE7C73786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567" y="452105"/>
            <a:ext cx="3056751" cy="600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38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067158-AE0F-84FF-0C84-EFA172720FD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E90FB3-5C30-DF0A-ED01-844C32E5A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270" y="6919638"/>
            <a:ext cx="2389463" cy="446362"/>
          </a:xfrm>
        </p:spPr>
        <p:txBody>
          <a:bodyPr/>
          <a:lstStyle/>
          <a:p>
            <a:endParaRPr lang="en-IN" sz="12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5EE57B7-36C0-3CEA-C837-DCB8279B6F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966" r="7333"/>
          <a:stretch/>
        </p:blipFill>
        <p:spPr>
          <a:xfrm>
            <a:off x="437388" y="948267"/>
            <a:ext cx="7378894" cy="5077629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590CB85-CBE6-F730-CA6E-8E432D2F983D}"/>
              </a:ext>
            </a:extLst>
          </p:cNvPr>
          <p:cNvSpPr txBox="1"/>
          <p:nvPr/>
        </p:nvSpPr>
        <p:spPr>
          <a:xfrm>
            <a:off x="7052733" y="1613118"/>
            <a:ext cx="5242220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Filters :</a:t>
            </a:r>
          </a:p>
          <a:p>
            <a:endParaRPr lang="en-US" sz="16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Purpose:</a:t>
            </a: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Filters allow us to slice and dice our data to uncover specific issues and trends.</a:t>
            </a:r>
          </a:p>
          <a:p>
            <a:endParaRPr lang="en-US" sz="16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Key Filters:</a:t>
            </a: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Date: Analyze performance over time (seasonal trends).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Month/Day: Pinpoint specific time-based issues.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Product Category/Name: Identify product-specific problems.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City: Compare regional performance.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Customer Name: Assess individual customer service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593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5AF63-2243-BA2B-387B-A4075A6A8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6714" y="405757"/>
            <a:ext cx="2570922" cy="599999"/>
          </a:xfrm>
        </p:spPr>
        <p:txBody>
          <a:bodyPr/>
          <a:lstStyle/>
          <a:p>
            <a:endParaRPr lang="en-IN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FF0457-31C3-C83D-B369-CAD59555ED90}"/>
              </a:ext>
            </a:extLst>
          </p:cNvPr>
          <p:cNvSpPr txBox="1"/>
          <p:nvPr/>
        </p:nvSpPr>
        <p:spPr>
          <a:xfrm>
            <a:off x="7386762" y="1005756"/>
            <a:ext cx="445273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What it Shows: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Overall supply chain performance at a high level.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Key performance indicators (KPIs) like OTIF, OT, and IF.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Delivery delay analysis.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Customer-level performance.</a:t>
            </a:r>
          </a:p>
          <a:p>
            <a:r>
              <a:rPr lang="en-US" sz="16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Visualizations Used:</a:t>
            </a: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Large KPI number displays.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Bar charts for delay analysis.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Tables for customer performance metrics.</a:t>
            </a:r>
          </a:p>
          <a:p>
            <a:r>
              <a:rPr lang="en-US" sz="16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Key Insights:</a:t>
            </a: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Critically low OTIF (29.02%) indicating major issues.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Significant delivery delays, particularly 3+ days.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Consistent low OTIF across all  customers (6% to 42%)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High VOFR suggesting quantity accuracy when shipped(92% to 97%)</a:t>
            </a:r>
          </a:p>
          <a:p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487E25F-9CF3-D1F5-5683-8B82B6E438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4901" y="1005756"/>
            <a:ext cx="7317598" cy="509289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257658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BD4FA-2B7B-3B90-50F8-BE59CEF60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6DE3E-7115-765D-54A1-2B0492F3F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6714" y="405757"/>
            <a:ext cx="2570922" cy="599999"/>
          </a:xfrm>
        </p:spPr>
        <p:txBody>
          <a:bodyPr/>
          <a:lstStyle/>
          <a:p>
            <a:endParaRPr lang="en-IN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77B836-66C3-7338-5929-EA84D9F2A4D7}"/>
              </a:ext>
            </a:extLst>
          </p:cNvPr>
          <p:cNvSpPr txBox="1"/>
          <p:nvPr/>
        </p:nvSpPr>
        <p:spPr>
          <a:xfrm>
            <a:off x="7344231" y="489734"/>
            <a:ext cx="4691824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What </a:t>
            </a:r>
            <a:r>
              <a:rPr lang="en-US" altLang="en-US" sz="16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It Shows</a:t>
            </a:r>
            <a:endParaRPr lang="en-US" altLang="en-US" sz="16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Detailed analysis of order-level KPIs over time.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Comparison of actual performance against targets.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Order volume trends by month.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Customer-specific delivery time breakdowns.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Regional performance comparison.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Visualizations Used: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Line charts for KPI trends over time.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Stacked bar charts for order volume by month.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Stacked bar charts for customer delivery times.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Stacked bar chart for city performance.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Simple bar charts for KPI versus target.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Key Insights: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Consistent low OTIF throughout the analyzed period.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Fluctuations in performance metrics over time.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Varied delivery performance across different customers.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Visual comparison of KPI actuals vs targets showing large gaps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2CC861-E14C-03F9-E084-0A05AD3F5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2508" y="1042970"/>
            <a:ext cx="7717640" cy="506403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232225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457B3F-2189-AFDA-86C6-B58E8DBD7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51105-212C-55BE-569D-D65083F85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6114" y="-1338375"/>
            <a:ext cx="1749286" cy="230128"/>
          </a:xfrm>
        </p:spPr>
        <p:txBody>
          <a:bodyPr/>
          <a:lstStyle/>
          <a:p>
            <a:endParaRPr lang="en-IN" sz="3200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A3F62945-7A80-C2B6-1B8E-C1A110B4F4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124" y="635885"/>
            <a:ext cx="4847540" cy="5786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What </a:t>
            </a:r>
            <a:r>
              <a:rPr lang="en-US" altLang="en-US" sz="16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It Shows: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6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nalysis of line-item fulfillment and volume metrics.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LIFR and VOFR performance over time.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Filled and unfilled lines by customer.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Filled and unfilled quantities by product.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Regional performance comparison.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Visualizations Used: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Large KPI number displays.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Line charts for LIFR and VOFR trends.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Area charts for filled and unfilled lines/quantities.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Stacked bar chart for city performance.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Key Insights: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Low LIFR (65.96%) indicating issues with fulfilling all order lines.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Stable and high VOFR, indicating accuracy in shipped quantities.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Customer-specific variations in unfilled lines.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Product-specific variations in unfilled quantities.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Regional differences in performance across cities.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56D0D2F-6475-F6BD-1C83-F22D05D522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1210" y="942091"/>
            <a:ext cx="7078675" cy="522070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57409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Custom 43">
      <a:dk1>
        <a:srgbClr val="000000"/>
      </a:dk1>
      <a:lt1>
        <a:srgbClr val="FFFFFF"/>
      </a:lt1>
      <a:dk2>
        <a:srgbClr val="64DFED"/>
      </a:dk2>
      <a:lt2>
        <a:srgbClr val="E7E6E6"/>
      </a:lt2>
      <a:accent1>
        <a:srgbClr val="92CDF0"/>
      </a:accent1>
      <a:accent2>
        <a:srgbClr val="92CDF0"/>
      </a:accent2>
      <a:accent3>
        <a:srgbClr val="ABC3F0"/>
      </a:accent3>
      <a:accent4>
        <a:srgbClr val="C3B9F2"/>
      </a:accent4>
      <a:accent5>
        <a:srgbClr val="AAA5F9"/>
      </a:accent5>
      <a:accent6>
        <a:srgbClr val="F6A6F4"/>
      </a:accent6>
      <a:hlink>
        <a:srgbClr val="0563C1"/>
      </a:hlink>
      <a:folHlink>
        <a:srgbClr val="954F72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-design_Win32_CP_v13" id="{7A406372-3134-432A-A498-73868680C33B}" vid="{88D369DF-875A-4C31-AFF3-DEF6B94343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B8ECF1-2A9D-464C-AFE8-2B3295D0BF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F1F1912-3146-44AF-A389-9E8B77BB36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6493A3-2B83-4E58-86AD-56A2F2A20F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Financial design</Template>
  <TotalTime>3022</TotalTime>
  <Words>992</Words>
  <Application>Microsoft Office PowerPoint</Application>
  <PresentationFormat>Widescreen</PresentationFormat>
  <Paragraphs>115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Cambria</vt:lpstr>
      <vt:lpstr>Courier New</vt:lpstr>
      <vt:lpstr>Segoe UI Light</vt:lpstr>
      <vt:lpstr>Symbol</vt:lpstr>
      <vt:lpstr>Tw Cen MT</vt:lpstr>
      <vt:lpstr>Office Theme</vt:lpstr>
      <vt:lpstr>Resume challenge  CODE BASICS</vt:lpstr>
      <vt:lpstr>INTRODUCTION</vt:lpstr>
      <vt:lpstr>Problem statement</vt:lpstr>
      <vt:lpstr>BUSINESS TERMS</vt:lpstr>
      <vt:lpstr>DATA MODEL &amp; dax used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dhanush kumar</dc:creator>
  <cp:lastModifiedBy>dhanush kumar</cp:lastModifiedBy>
  <cp:revision>9</cp:revision>
  <dcterms:created xsi:type="dcterms:W3CDTF">2025-01-28T08:03:16Z</dcterms:created>
  <dcterms:modified xsi:type="dcterms:W3CDTF">2025-02-27T06:05:31Z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